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Source Code Pro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2725E2-E6E5-4ACF-8492-E4A39DFBFEF1}">
  <a:tblStyle styleId="{C62725E2-E6E5-4ACF-8492-E4A39DFBFE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SourceCodePro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CodePr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CodePro-boldItalic.fntdata"/><Relationship Id="rId30" Type="http://schemas.openxmlformats.org/officeDocument/2006/relationships/font" Target="fonts/SourceCodePro-italic.fntdata"/><Relationship Id="rId11" Type="http://schemas.openxmlformats.org/officeDocument/2006/relationships/slide" Target="slides/slide5.xml"/><Relationship Id="rId33" Type="http://schemas.openxmlformats.org/officeDocument/2006/relationships/font" Target="fonts/Oswald-bold.fntdata"/><Relationship Id="rId10" Type="http://schemas.openxmlformats.org/officeDocument/2006/relationships/slide" Target="slides/slide4.xml"/><Relationship Id="rId32" Type="http://schemas.openxmlformats.org/officeDocument/2006/relationships/font" Target="fonts/Oswa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Removing Suburbs that where 10 or less in the sales records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Removing land size less than 50 square metres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cleaning the data we went from around </a:t>
            </a:r>
            <a:r>
              <a:rPr lang="en">
                <a:solidFill>
                  <a:srgbClr val="E91D63"/>
                </a:solidFill>
              </a:rPr>
              <a:t>320,000 </a:t>
            </a:r>
            <a:r>
              <a:rPr lang="en">
                <a:solidFill>
                  <a:schemeClr val="dk1"/>
                </a:solidFill>
              </a:rPr>
              <a:t>to 6000 sales records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Violin Plot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31308efbc_1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31308efbc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Paulina to hand over to Purvi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Khemero - I’ll fill in EEC: RMSE/MAE/CVS when I wake up, hopefully </a:t>
            </a:r>
            <a:r>
              <a:rPr lang="en">
                <a:solidFill>
                  <a:schemeClr val="dk1"/>
                </a:solidFill>
              </a:rPr>
              <a:t>it's</a:t>
            </a:r>
            <a:r>
              <a:rPr lang="en">
                <a:solidFill>
                  <a:schemeClr val="dk1"/>
                </a:solidFill>
              </a:rPr>
              <a:t> done.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31308efbc_1_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31308efbc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100"/>
              <a:buFont typeface="Arial"/>
              <a:buNone/>
            </a:pPr>
            <a:r>
              <a:rPr lang="en">
                <a:solidFill>
                  <a:srgbClr val="E91D63"/>
                </a:solidFill>
              </a:rPr>
              <a:t>Was the model sufficient for the predictive task? If not, why not? What inferences or general conclusions can you draw from your model performance?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31308efbc_1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31308efbc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31308efbc_1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31308efbc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91D63"/>
                </a:solidFill>
              </a:rPr>
              <a:t>Discuss any problems that arose with preparing the data or training the model that you didn't anticipate.</a:t>
            </a:r>
            <a:endParaRPr b="1" sz="1200">
              <a:solidFill>
                <a:srgbClr val="E91D6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200"/>
              <a:buChar char="-"/>
            </a:pPr>
            <a:r>
              <a:rPr lang="en" sz="1200">
                <a:solidFill>
                  <a:srgbClr val="E91D63"/>
                </a:solidFill>
              </a:rPr>
              <a:t>Data size is very large (320,000 sales records) which requires a beefy system to run.</a:t>
            </a:r>
            <a:endParaRPr sz="1200">
              <a:solidFill>
                <a:srgbClr val="E91D6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200"/>
              <a:buChar char="-"/>
            </a:pPr>
            <a:r>
              <a:rPr lang="en" sz="1200">
                <a:solidFill>
                  <a:srgbClr val="E91D63"/>
                </a:solidFill>
              </a:rPr>
              <a:t>The time to run the code can take hours, even overnight e.g Easy Ensemble Classifier (EEC) took 8+ hrs to fit.</a:t>
            </a:r>
            <a:endParaRPr sz="1200">
              <a:solidFill>
                <a:srgbClr val="E91D6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200"/>
              <a:buChar char="-"/>
            </a:pPr>
            <a:r>
              <a:rPr lang="en" sz="1200">
                <a:solidFill>
                  <a:srgbClr val="E91D63"/>
                </a:solidFill>
              </a:rPr>
              <a:t>We did use pickle to save outputs, though the file sizes got very large (too big for githubs 100mb limit) </a:t>
            </a:r>
            <a:endParaRPr sz="1200">
              <a:solidFill>
                <a:srgbClr val="E91D6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200"/>
              <a:buChar char="-"/>
            </a:pPr>
            <a:r>
              <a:rPr lang="en" sz="1200">
                <a:solidFill>
                  <a:srgbClr val="E91D63"/>
                </a:solidFill>
              </a:rPr>
              <a:t>AWS didn’t really help. Still got memory errors with their processor.</a:t>
            </a:r>
            <a:endParaRPr sz="1200">
              <a:solidFill>
                <a:srgbClr val="E91D6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200"/>
              <a:buChar char="-"/>
            </a:pPr>
            <a:r>
              <a:rPr lang="en" sz="1200">
                <a:solidFill>
                  <a:srgbClr val="E91D63"/>
                </a:solidFill>
              </a:rPr>
              <a:t>We attempted to graph via pyviz but we were unsuccessful as we kept getting being asked to install unfamiliar programs. So we then decided to go with the Flask model </a:t>
            </a:r>
            <a:r>
              <a:rPr lang="en" sz="1200"/>
              <a:t>(check this please -Khemero)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200"/>
              <a:buChar char="-"/>
            </a:pPr>
            <a:r>
              <a:rPr lang="en" sz="1200">
                <a:solidFill>
                  <a:srgbClr val="E91D63"/>
                </a:solidFill>
              </a:rPr>
              <a:t>Data quality issues, there are so many outliers still remaining in our dataset.</a:t>
            </a:r>
            <a:endParaRPr sz="1200">
              <a:solidFill>
                <a:srgbClr val="E91D6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200"/>
              <a:buChar char="-"/>
            </a:pPr>
            <a:r>
              <a:rPr lang="en" sz="1200">
                <a:solidFill>
                  <a:srgbClr val="E91D63"/>
                </a:solidFill>
              </a:rPr>
              <a:t>It is worth mentioning that due to the large range in the data, the minimum price square metre was $41 and the max was $20,476. There was lots of outliers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have used historical sales data to build a house price predictor based on machine learning.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Combining suburbs that had less than 10 together,  (a dimensionality reduction technique)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Removing anomalies such as land size less than 50 square metres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Feature engineering such as price per square meter.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After cleaning the data the records were reduced </a:t>
            </a:r>
            <a:r>
              <a:rPr lang="en">
                <a:solidFill>
                  <a:schemeClr val="dk1"/>
                </a:solidFill>
              </a:rPr>
              <a:t>significantly in number, which in turn helped us with the fit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Violin Plot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 wanted to remove the outliers to show a more normal distribution to </a:t>
            </a:r>
            <a:r>
              <a:rPr lang="en">
                <a:solidFill>
                  <a:srgbClr val="E91D63"/>
                </a:solidFill>
              </a:rPr>
              <a:t>be able to conduct our analysis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rgbClr val="E91D63"/>
                </a:solidFill>
              </a:rPr>
              <a:t>If we </a:t>
            </a:r>
            <a:r>
              <a:rPr lang="en">
                <a:solidFill>
                  <a:srgbClr val="E91D63"/>
                </a:solidFill>
              </a:rPr>
              <a:t>don't</a:t>
            </a:r>
            <a:r>
              <a:rPr lang="en">
                <a:solidFill>
                  <a:srgbClr val="E91D63"/>
                </a:solidFill>
              </a:rPr>
              <a:t> remove the outliers, then it will skew the whole data set which in turn increases our error/ ability to make accurate predictions </a:t>
            </a:r>
            <a:endParaRPr>
              <a:solidFill>
                <a:srgbClr val="E91D6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Before and after clean box plot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 maximum house price was reduced significantly after removing outliers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Other sanity checks included: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Land sizes which were too small to live in e.g. 50sqm land size.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Building sizes which were greater than the land size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Price Outliers in bedroom Per sqm values (3 bedrooms in 50 square metres)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There were still many outliers present!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There were other techniques that we could have used to remove outliers.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If we had more time, we would have further investigated the listed techniques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Richards recommended Light GBM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Light Gradient Boosting Model</a:t>
            </a:r>
            <a:r>
              <a:rPr lang="en" sz="1200">
                <a:solidFill>
                  <a:srgbClr val="202124"/>
                </a:solidFill>
                <a:highlight>
                  <a:schemeClr val="lt1"/>
                </a:highlight>
              </a:rPr>
              <a:t> is based on decision trees to increase the model efficiency whilst reducing memory usage.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Discuss the techniques you used to evaluate the model performance.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91D63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Scikit library </a:t>
            </a:r>
            <a:r>
              <a:rPr lang="en">
                <a:solidFill>
                  <a:schemeClr val="dk1"/>
                </a:solidFill>
              </a:rPr>
              <a:t>- mainly for regression analysis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 used estimators </a:t>
            </a:r>
            <a:r>
              <a:rPr b="1" lang="en">
                <a:solidFill>
                  <a:schemeClr val="dk1"/>
                </a:solidFill>
              </a:rPr>
              <a:t>root_mean_squared_error </a:t>
            </a:r>
            <a:r>
              <a:rPr lang="en">
                <a:solidFill>
                  <a:schemeClr val="dk1"/>
                </a:solidFill>
              </a:rPr>
              <a:t>(the standard deviation of the errors in the dataset),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Mean_absolute_error</a:t>
            </a:r>
            <a:r>
              <a:rPr lang="en">
                <a:solidFill>
                  <a:schemeClr val="dk1"/>
                </a:solidFill>
              </a:rPr>
              <a:t> - T</a:t>
            </a: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</a:rPr>
              <a:t>he average magnitude of the </a:t>
            </a:r>
            <a:r>
              <a:rPr b="1" lang="en" sz="1050">
                <a:solidFill>
                  <a:srgbClr val="202124"/>
                </a:solidFill>
                <a:highlight>
                  <a:schemeClr val="lt1"/>
                </a:highlight>
              </a:rPr>
              <a:t>errors</a:t>
            </a:r>
            <a:r>
              <a:rPr lang="en" sz="1050">
                <a:solidFill>
                  <a:srgbClr val="202124"/>
                </a:solidFill>
                <a:highlight>
                  <a:schemeClr val="lt1"/>
                </a:highlight>
              </a:rPr>
              <a:t> in a set of forecasts. It measures accuracy for continuous variables.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R-Square Value </a:t>
            </a:r>
            <a:r>
              <a:rPr lang="en">
                <a:solidFill>
                  <a:schemeClr val="dk1"/>
                </a:solidFill>
              </a:rPr>
              <a:t> - measures the strength of the relationship between the model and the dependent variable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Chi squared </a:t>
            </a:r>
            <a:r>
              <a:rPr lang="en">
                <a:solidFill>
                  <a:schemeClr val="dk1"/>
                </a:solidFill>
              </a:rPr>
              <a:t>showed us which features are more important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1D63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Cross_val_score</a:t>
            </a:r>
            <a:r>
              <a:rPr lang="en">
                <a:solidFill>
                  <a:schemeClr val="dk1"/>
                </a:solidFill>
              </a:rPr>
              <a:t> - avoids overfitting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6f972163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6f9721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836250" y="1089800"/>
            <a:ext cx="3204000" cy="27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REAL ESTATE PRICE PREDICTOR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3601150"/>
            <a:ext cx="32040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Antonio Aguilar, Khemero Lee, Nipune Perera, Paulina Filippidis, Purvi Doshi</a:t>
            </a:r>
            <a:endParaRPr sz="14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50" y="1089788"/>
            <a:ext cx="5531451" cy="3465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4294967295" type="title"/>
          </p:nvPr>
        </p:nvSpPr>
        <p:spPr>
          <a:xfrm>
            <a:off x="311700" y="445025"/>
            <a:ext cx="59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Predictive model scores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0975" y="1295700"/>
            <a:ext cx="3317474" cy="2161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3" name="Google Shape;133;p22"/>
          <p:cNvGraphicFramePr/>
          <p:nvPr/>
        </p:nvGraphicFramePr>
        <p:xfrm>
          <a:off x="387900" y="12956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{C62725E2-E6E5-4ACF-8492-E4A39DFBFEF1}</a:tableStyleId>
              </a:tblPr>
              <a:tblGrid>
                <a:gridCol w="1030125"/>
                <a:gridCol w="1030125"/>
                <a:gridCol w="1030125"/>
                <a:gridCol w="1030125"/>
                <a:gridCol w="1030125"/>
              </a:tblGrid>
              <a:tr h="268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R^2 Score / Test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</a:t>
                      </a: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Squared Error: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Absolute Error: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Cross Validation Score (cv=5)</a:t>
                      </a:r>
                      <a:endParaRPr b="1"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19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Regression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0.7986 / 0.7972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169,703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114,352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 similar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Random Forest Regressor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0.3368 / 0.3231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310,035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221,423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Similar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(0.297 &gt; 0.334)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Balanced Random Forest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279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Gradient Boosting Regressor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0.876 / 0.863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139,239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91,957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Similar 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(0.824 &gt; 0.845)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6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Easy Ensemble Classifier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0.007 / 0.0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403410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262154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Similar*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*(0.0 &gt; 0.0)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625" y="2893400"/>
            <a:ext cx="3937699" cy="22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4294967295" type="body"/>
          </p:nvPr>
        </p:nvSpPr>
        <p:spPr>
          <a:xfrm>
            <a:off x="4572000" y="587125"/>
            <a:ext cx="4465200" cy="907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Sentiment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 sz="3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Analysis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1494442"/>
            <a:ext cx="4572000" cy="235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13" y="587125"/>
            <a:ext cx="4267199" cy="209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525" y="2806274"/>
            <a:ext cx="4267174" cy="1709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4294967295" type="title"/>
          </p:nvPr>
        </p:nvSpPr>
        <p:spPr>
          <a:xfrm>
            <a:off x="311700" y="445025"/>
            <a:ext cx="59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Predictive Calculator in Flask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9175"/>
            <a:ext cx="4651122" cy="31880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300" y="1226300"/>
            <a:ext cx="3645350" cy="5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1400" y="1732950"/>
            <a:ext cx="2913475" cy="29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517" y="2"/>
            <a:ext cx="66386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idx="4294967295" type="title"/>
          </p:nvPr>
        </p:nvSpPr>
        <p:spPr>
          <a:xfrm>
            <a:off x="311700" y="445025"/>
            <a:ext cx="59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On reflection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">
            <a:off x="2856675" y="3410179"/>
            <a:ext cx="5640351" cy="91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5">
            <a:alphaModFix/>
          </a:blip>
          <a:srcRect b="9706" l="2799" r="0" t="0"/>
          <a:stretch/>
        </p:blipFill>
        <p:spPr>
          <a:xfrm rot="6">
            <a:off x="2874175" y="2333855"/>
            <a:ext cx="5640350" cy="22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6">
            <a:alphaModFix/>
          </a:blip>
          <a:srcRect b="0" l="0" r="0" t="24975"/>
          <a:stretch/>
        </p:blipFill>
        <p:spPr>
          <a:xfrm>
            <a:off x="2814225" y="1350094"/>
            <a:ext cx="4053949" cy="41237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900" y="1224425"/>
            <a:ext cx="1564239" cy="607125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56669" y="2621144"/>
            <a:ext cx="3812575" cy="68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425" y="2772498"/>
            <a:ext cx="2409454" cy="9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4294967295" type="body"/>
          </p:nvPr>
        </p:nvSpPr>
        <p:spPr>
          <a:xfrm>
            <a:off x="4910025" y="70650"/>
            <a:ext cx="4127100" cy="22122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Our house price predictor makes use</a:t>
            </a:r>
            <a:r>
              <a:rPr lang="en">
                <a:solidFill>
                  <a:schemeClr val="accent1"/>
                </a:solidFill>
              </a:rPr>
              <a:t> of </a:t>
            </a:r>
            <a:r>
              <a:rPr lang="en">
                <a:solidFill>
                  <a:schemeClr val="accent1"/>
                </a:solidFill>
              </a:rPr>
              <a:t>machine learning techniques.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6" y="70650"/>
            <a:ext cx="4523776" cy="2950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800" y="2282926"/>
            <a:ext cx="4442400" cy="247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25" y="3020950"/>
            <a:ext cx="4523775" cy="173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Understanding and cleaning our data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5055475" y="1222300"/>
            <a:ext cx="3776700" cy="3346500"/>
          </a:xfrm>
          <a:prstGeom prst="rect">
            <a:avLst/>
          </a:prstGeom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as usual: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Performing joins, dropping nulls, columns and removing the </a:t>
            </a:r>
            <a:r>
              <a:rPr lang="en"/>
              <a:t>many outliers!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1222300"/>
            <a:ext cx="4743772" cy="335830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675" y="2347925"/>
            <a:ext cx="2868300" cy="21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950" y="180888"/>
            <a:ext cx="2521511" cy="205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175" y="2278599"/>
            <a:ext cx="2147150" cy="14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175" y="3615150"/>
            <a:ext cx="2307277" cy="14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4294967295" type="title"/>
          </p:nvPr>
        </p:nvSpPr>
        <p:spPr>
          <a:xfrm>
            <a:off x="311700" y="445025"/>
            <a:ext cx="52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Outlier Analysis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170125"/>
            <a:ext cx="5226999" cy="370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6144325" cy="33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4294967295" type="body"/>
          </p:nvPr>
        </p:nvSpPr>
        <p:spPr>
          <a:xfrm>
            <a:off x="6456000" y="1170125"/>
            <a:ext cx="2251800" cy="3362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/>
              <a:t>Outlier removal techniques we would’ve liked to use: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/>
              <a:t># Isolation Forest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/>
              <a:t># EllipticEnvelope class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/>
              <a:t># LocalOutlierFactor()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/>
              <a:t># One-Class SVM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/>
              <a:t># Light GBM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2" name="Google Shape;92;p17"/>
          <p:cNvSpPr txBox="1"/>
          <p:nvPr>
            <p:ph idx="4294967295" type="body"/>
          </p:nvPr>
        </p:nvSpPr>
        <p:spPr>
          <a:xfrm>
            <a:off x="311700" y="4577500"/>
            <a:ext cx="61443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https://machinelearningmastery.com/model-based-outlier-detection-and-removal-in-python/</a:t>
            </a:r>
            <a:endParaRPr sz="1100"/>
          </a:p>
        </p:txBody>
      </p:sp>
      <p:sp>
        <p:nvSpPr>
          <p:cNvPr id="93" name="Google Shape;93;p17"/>
          <p:cNvSpPr txBox="1"/>
          <p:nvPr>
            <p:ph idx="4294967295" type="title"/>
          </p:nvPr>
        </p:nvSpPr>
        <p:spPr>
          <a:xfrm>
            <a:off x="311700" y="445025"/>
            <a:ext cx="59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Additional techniques to clean data..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075" y="2905700"/>
            <a:ext cx="4061525" cy="203412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4294967295" type="title"/>
          </p:nvPr>
        </p:nvSpPr>
        <p:spPr>
          <a:xfrm>
            <a:off x="311700" y="445025"/>
            <a:ext cx="59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Features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375" y="1131500"/>
            <a:ext cx="2932951" cy="17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050" y="1137300"/>
            <a:ext cx="2931575" cy="17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75" y="2905700"/>
            <a:ext cx="4846801" cy="20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5525" y="1137300"/>
            <a:ext cx="2556600" cy="17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4294967295" type="title"/>
          </p:nvPr>
        </p:nvSpPr>
        <p:spPr>
          <a:xfrm>
            <a:off x="311700" y="445025"/>
            <a:ext cx="52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 evaluation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393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up through forest of skinny-trunked trees with lush green leafy tops"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20354" r="20442" t="0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idx="4294967295" type="title"/>
          </p:nvPr>
        </p:nvSpPr>
        <p:spPr>
          <a:xfrm>
            <a:off x="311700" y="445025"/>
            <a:ext cx="52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Models used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16" name="Google Shape;116;p20"/>
          <p:cNvSpPr txBox="1"/>
          <p:nvPr>
            <p:ph idx="4294967295" type="body"/>
          </p:nvPr>
        </p:nvSpPr>
        <p:spPr>
          <a:xfrm>
            <a:off x="311700" y="1170125"/>
            <a:ext cx="3851100" cy="3377400"/>
          </a:xfrm>
          <a:prstGeom prst="rect">
            <a:avLst/>
          </a:prstGeom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Linear regression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Balanced Random Forest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Random Forest Regressor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Gradient Boosting Regressor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Easy Ensemble Classifier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Decision Tree Regressor</a:t>
            </a:r>
            <a:endParaRPr sz="14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088" y="1170119"/>
            <a:ext cx="3962375" cy="20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9087" y="3428300"/>
            <a:ext cx="3962375" cy="87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1525"/>
            <a:ext cx="5663425" cy="36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4294967295" type="title"/>
          </p:nvPr>
        </p:nvSpPr>
        <p:spPr>
          <a:xfrm>
            <a:off x="311700" y="445025"/>
            <a:ext cx="52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Linear regression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525" y="381000"/>
            <a:ext cx="2864076" cy="21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7525" y="2690825"/>
            <a:ext cx="2864074" cy="2126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